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C9ED3A-3E79-90EF-8A17-2A9F10A9161F}" v="7" dt="2025-09-05T17:55:25.954"/>
    <p1510:client id="{AC9AB90D-DDAD-6D62-30D3-E723E03C6725}" v="259" dt="2025-09-05T15:46:21.1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BE625-F377-49BE-92EE-83F3EA688AF4}" type="datetimeFigureOut">
              <a:t>9/5/2025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DBB1A-4FF8-4DE1-A9EF-1AC1C277651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85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6f8954bc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6f8954bc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E3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1697467" y="444633"/>
            <a:ext cx="8619200" cy="374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3200" b="1" dirty="0">
                <a:latin typeface="Gloria Hallelujah"/>
                <a:ea typeface="Gloria Hallelujah"/>
                <a:cs typeface="Gloria Hallelujah"/>
                <a:sym typeface="Gloria Hallelujah"/>
              </a:rPr>
              <a:t>WEEK OF: SEPT. 8, 2025 </a:t>
            </a:r>
            <a:endParaRPr sz="3200" b="1" dirty="0">
              <a:latin typeface="Gloria Hallelujah"/>
              <a:ea typeface="Gloria Hallelujah"/>
              <a:cs typeface="Gloria Hallelujah"/>
              <a:sym typeface="Gloria Hallelujah"/>
            </a:endParaRPr>
          </a:p>
        </p:txBody>
      </p:sp>
      <p:grpSp>
        <p:nvGrpSpPr>
          <p:cNvPr id="63" name="Google Shape;63;p13"/>
          <p:cNvGrpSpPr/>
          <p:nvPr/>
        </p:nvGrpSpPr>
        <p:grpSpPr>
          <a:xfrm>
            <a:off x="261214" y="707175"/>
            <a:ext cx="3731343" cy="2827005"/>
            <a:chOff x="437825" y="1568589"/>
            <a:chExt cx="2685450" cy="3086700"/>
          </a:xfrm>
        </p:grpSpPr>
        <p:sp>
          <p:nvSpPr>
            <p:cNvPr id="64" name="Google Shape;64;p13"/>
            <p:cNvSpPr/>
            <p:nvPr/>
          </p:nvSpPr>
          <p:spPr>
            <a:xfrm>
              <a:off x="440075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>
                <a:solidFill>
                  <a:schemeClr val="dk1"/>
                </a:solidFill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437825" y="1568589"/>
              <a:ext cx="2683200" cy="411900"/>
            </a:xfrm>
            <a:prstGeom prst="rect">
              <a:avLst/>
            </a:prstGeom>
            <a:solidFill>
              <a:srgbClr val="FFFF00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>
                <a:solidFill>
                  <a:schemeClr val="dk1"/>
                </a:solidFill>
              </a:endParaRPr>
            </a:p>
          </p:txBody>
        </p:sp>
      </p:grpSp>
      <p:sp>
        <p:nvSpPr>
          <p:cNvPr id="66" name="Google Shape;66;p13"/>
          <p:cNvSpPr txBox="1">
            <a:spLocks noGrp="1"/>
          </p:cNvSpPr>
          <p:nvPr>
            <p:ph type="body" idx="4294967295"/>
          </p:nvPr>
        </p:nvSpPr>
        <p:spPr>
          <a:xfrm>
            <a:off x="420747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redoka One"/>
                <a:ea typeface="Fredoka One"/>
                <a:cs typeface="Fredoka One"/>
                <a:sym typeface="Fredoka One"/>
              </a:rPr>
              <a:t>ELA</a:t>
            </a:r>
            <a:endParaRPr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4294967295"/>
          </p:nvPr>
        </p:nvSpPr>
        <p:spPr>
          <a:xfrm>
            <a:off x="257617" y="1070945"/>
            <a:ext cx="3739169" cy="234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" sz="1400" b="1">
                <a:ea typeface="Comfortaa"/>
                <a:sym typeface="Comfortaa"/>
              </a:rPr>
              <a:t>3.RL.KID.3</a:t>
            </a:r>
            <a:r>
              <a:rPr lang="en" sz="1400">
                <a:ea typeface="Comfortaa"/>
                <a:sym typeface="Comfortaa"/>
              </a:rPr>
              <a:t> - describe how a character responds to major events and challenges in a story</a:t>
            </a:r>
            <a:endParaRPr lang="en-US" sz="1400"/>
          </a:p>
          <a:p>
            <a:pPr marL="0" indent="0">
              <a:spcBef>
                <a:spcPts val="1067"/>
              </a:spcBef>
              <a:buNone/>
            </a:pPr>
            <a:r>
              <a:rPr lang="en" sz="1600" b="1">
                <a:latin typeface="Calibri"/>
                <a:ea typeface="Comfortaa"/>
                <a:cs typeface="Comfortaa"/>
                <a:sym typeface="Comfortaa"/>
              </a:rPr>
              <a:t>Phonics: 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Consonant Digraphs (</a:t>
            </a:r>
            <a:r>
              <a:rPr lang="en" sz="1600" err="1">
                <a:latin typeface="Calibri"/>
                <a:ea typeface="Comfortaa"/>
                <a:cs typeface="Comfortaa"/>
                <a:sym typeface="Comfortaa"/>
              </a:rPr>
              <a:t>sh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, </a:t>
            </a:r>
            <a:r>
              <a:rPr lang="en" sz="1600" err="1">
                <a:latin typeface="Calibri"/>
                <a:ea typeface="Comfortaa"/>
                <a:cs typeface="Comfortaa"/>
                <a:sym typeface="Comfortaa"/>
              </a:rPr>
              <a:t>th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, </a:t>
            </a:r>
            <a:r>
              <a:rPr lang="en" sz="1600" err="1">
                <a:latin typeface="Calibri"/>
                <a:ea typeface="Comfortaa"/>
                <a:cs typeface="Comfortaa"/>
                <a:sym typeface="Comfortaa"/>
              </a:rPr>
              <a:t>ch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, </a:t>
            </a:r>
            <a:r>
              <a:rPr lang="en" sz="1600" err="1">
                <a:latin typeface="Calibri"/>
                <a:ea typeface="Comfortaa"/>
                <a:cs typeface="Comfortaa"/>
                <a:sym typeface="Comfortaa"/>
              </a:rPr>
              <a:t>wh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, </a:t>
            </a:r>
            <a:r>
              <a:rPr lang="en" sz="1600" err="1">
                <a:latin typeface="Calibri"/>
                <a:ea typeface="Comfortaa"/>
                <a:cs typeface="Comfortaa"/>
                <a:sym typeface="Comfortaa"/>
              </a:rPr>
              <a:t>ph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)</a:t>
            </a:r>
            <a:endParaRPr lang="en" sz="1600">
              <a:latin typeface="Calibri"/>
              <a:ea typeface="Comfortaa"/>
            </a:endParaRPr>
          </a:p>
          <a:p>
            <a:pPr marL="0" indent="0">
              <a:spcBef>
                <a:spcPts val="1067"/>
              </a:spcBef>
              <a:buNone/>
            </a:pPr>
            <a:r>
              <a:rPr lang="en" sz="1200" b="1">
                <a:latin typeface="Calibri"/>
                <a:ea typeface="Comfortaa"/>
                <a:cs typeface="Comfortaa"/>
                <a:sym typeface="Comfortaa"/>
              </a:rPr>
              <a:t> </a:t>
            </a:r>
            <a:r>
              <a:rPr lang="en" sz="1600" b="1">
                <a:latin typeface="Calibri"/>
                <a:ea typeface="Comfortaa"/>
                <a:cs typeface="Comfortaa"/>
                <a:sym typeface="Comfortaa"/>
              </a:rPr>
              <a:t>Grammar- </a:t>
            </a:r>
            <a:r>
              <a:rPr lang="en" sz="1600">
                <a:latin typeface="Calibri"/>
                <a:ea typeface="Comfortaa"/>
                <a:cs typeface="Comfortaa"/>
                <a:sym typeface="Comfortaa"/>
              </a:rPr>
              <a:t>Simple and Compound Sentences (conjunctions: and, but, or)</a:t>
            </a:r>
            <a:endParaRPr lang="en" sz="1600">
              <a:latin typeface="Calibri"/>
              <a:ea typeface="Comfortaa"/>
              <a:cs typeface="Comfortaa"/>
            </a:endParaRPr>
          </a:p>
          <a:p>
            <a:pPr marL="0" indent="0">
              <a:spcBef>
                <a:spcPts val="1067"/>
              </a:spcBef>
              <a:buNone/>
            </a:pPr>
            <a:endParaRPr lang="en" sz="1050" b="1">
              <a:latin typeface="Comfortaa"/>
            </a:endParaRPr>
          </a:p>
          <a:p>
            <a:pPr marL="0" indent="0">
              <a:spcBef>
                <a:spcPts val="1067"/>
              </a:spcBef>
              <a:spcAft>
                <a:spcPts val="1067"/>
              </a:spcAft>
              <a:buNone/>
            </a:pPr>
            <a:endParaRPr lang="en-US" sz="1867"/>
          </a:p>
        </p:txBody>
      </p:sp>
      <p:grpSp>
        <p:nvGrpSpPr>
          <p:cNvPr id="68" name="Google Shape;68;p13"/>
          <p:cNvGrpSpPr/>
          <p:nvPr/>
        </p:nvGrpSpPr>
        <p:grpSpPr>
          <a:xfrm>
            <a:off x="4141405" y="707175"/>
            <a:ext cx="3728217" cy="2827005"/>
            <a:chOff x="3230400" y="1568589"/>
            <a:chExt cx="2683200" cy="3086700"/>
          </a:xfrm>
        </p:grpSpPr>
        <p:sp>
          <p:nvSpPr>
            <p:cNvPr id="69" name="Google Shape;69;p13"/>
            <p:cNvSpPr/>
            <p:nvPr/>
          </p:nvSpPr>
          <p:spPr>
            <a:xfrm>
              <a:off x="3230400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endParaRPr lang="en-US" sz="1100"/>
            </a:p>
            <a:p>
              <a:endParaRPr lang="en-US" sz="1100"/>
            </a:p>
            <a:p>
              <a:endParaRPr lang="en-US" sz="1100"/>
            </a:p>
            <a:p>
              <a:endParaRPr lang="en-US" sz="1100"/>
            </a:p>
            <a:p>
              <a:endParaRPr lang="en-US" sz="1100"/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3230400" y="1568600"/>
              <a:ext cx="2683200" cy="411900"/>
            </a:xfrm>
            <a:prstGeom prst="rect">
              <a:avLst/>
            </a:prstGeom>
            <a:solidFill>
              <a:srgbClr val="FF9900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sp>
        <p:nvSpPr>
          <p:cNvPr id="71" name="Google Shape;71;p13"/>
          <p:cNvSpPr txBox="1">
            <a:spLocks noGrp="1"/>
          </p:cNvSpPr>
          <p:nvPr>
            <p:ph type="body" idx="4294967295"/>
          </p:nvPr>
        </p:nvSpPr>
        <p:spPr>
          <a:xfrm>
            <a:off x="4281287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redoka One"/>
                <a:ea typeface="Fredoka One"/>
                <a:cs typeface="Fredoka One"/>
                <a:sym typeface="Fredoka One"/>
              </a:rPr>
              <a:t>MATH</a:t>
            </a:r>
            <a:endParaRPr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4294967295"/>
          </p:nvPr>
        </p:nvSpPr>
        <p:spPr>
          <a:xfrm>
            <a:off x="4142502" y="1034619"/>
            <a:ext cx="3727165" cy="2394381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" sz="1400" dirty="0">
                <a:latin typeface="Times New Roman"/>
                <a:ea typeface="Comfortaa"/>
                <a:cs typeface="Times New Roman"/>
                <a:sym typeface="Comfortaa"/>
              </a:rPr>
              <a:t>Topic 3 focuses on using known facts and properties of multiplication to learn the multiplication facts with factors of </a:t>
            </a:r>
            <a:endParaRPr lang="en-US" sz="1400"/>
          </a:p>
          <a:p>
            <a:pPr marL="0" indent="0">
              <a:buNone/>
            </a:pPr>
            <a:r>
              <a:rPr lang="en" sz="1400" dirty="0">
                <a:latin typeface="Times New Roman"/>
                <a:ea typeface="Comfortaa"/>
                <a:cs typeface="Times New Roman"/>
                <a:sym typeface="Comfortaa"/>
              </a:rPr>
              <a:t>3, 3, 6, 7, and 8. Our main focus this week will be the distributive  property.</a:t>
            </a:r>
            <a:endParaRPr lang="en" sz="1400" dirty="0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r>
              <a:rPr lang="en" sz="1400" dirty="0">
                <a:latin typeface="Times New Roman"/>
                <a:ea typeface="Comfortaa"/>
                <a:cs typeface="Times New Roman"/>
              </a:rPr>
              <a:t>Topic 2 Patterns- Multiplication patterns for 0,1,2,5,9,and 1</a:t>
            </a:r>
          </a:p>
          <a:p>
            <a:pPr marL="0" indent="0">
              <a:buNone/>
            </a:pPr>
            <a:endParaRPr lang="en" sz="1400" b="1" dirty="0">
              <a:latin typeface="Times New Roman"/>
              <a:ea typeface="Comfortaa"/>
              <a:cs typeface="Times New Roman"/>
            </a:endParaRPr>
          </a:p>
          <a:p>
            <a:pPr marL="0" indent="0">
              <a:buNone/>
            </a:pPr>
            <a:r>
              <a:rPr lang="en" sz="1400" b="1" dirty="0">
                <a:latin typeface="Times New Roman"/>
                <a:ea typeface="Comfortaa"/>
                <a:cs typeface="Times New Roman"/>
              </a:rPr>
              <a:t>Homework is due on Friday!</a:t>
            </a:r>
          </a:p>
          <a:p>
            <a:pPr marL="0" indent="0">
              <a:spcBef>
                <a:spcPts val="1067"/>
              </a:spcBef>
              <a:spcAft>
                <a:spcPts val="1067"/>
              </a:spcAft>
              <a:buNone/>
            </a:pPr>
            <a:endParaRPr lang="en-US" sz="1333">
              <a:latin typeface="Comfortaa"/>
              <a:ea typeface="Comfortaa"/>
              <a:cs typeface="Comfortaa"/>
            </a:endParaRPr>
          </a:p>
        </p:txBody>
      </p:sp>
      <p:grpSp>
        <p:nvGrpSpPr>
          <p:cNvPr id="73" name="Google Shape;73;p13"/>
          <p:cNvGrpSpPr/>
          <p:nvPr/>
        </p:nvGrpSpPr>
        <p:grpSpPr>
          <a:xfrm>
            <a:off x="8021594" y="707175"/>
            <a:ext cx="3731343" cy="2827005"/>
            <a:chOff x="6022975" y="1568589"/>
            <a:chExt cx="2685450" cy="3086700"/>
          </a:xfrm>
        </p:grpSpPr>
        <p:sp>
          <p:nvSpPr>
            <p:cNvPr id="74" name="Google Shape;74;p13"/>
            <p:cNvSpPr/>
            <p:nvPr/>
          </p:nvSpPr>
          <p:spPr>
            <a:xfrm>
              <a:off x="6022975" y="1568589"/>
              <a:ext cx="2683200" cy="30867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6025225" y="1568600"/>
              <a:ext cx="2683200" cy="411900"/>
            </a:xfrm>
            <a:prstGeom prst="rect">
              <a:avLst/>
            </a:prstGeom>
            <a:solidFill>
              <a:srgbClr val="6AA84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sp>
        <p:nvSpPr>
          <p:cNvPr id="76" name="Google Shape;76;p13"/>
          <p:cNvSpPr txBox="1">
            <a:spLocks noGrp="1"/>
          </p:cNvSpPr>
          <p:nvPr>
            <p:ph type="body" idx="4294967295"/>
          </p:nvPr>
        </p:nvSpPr>
        <p:spPr>
          <a:xfrm>
            <a:off x="8138693" y="608367"/>
            <a:ext cx="3451600" cy="377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67">
                <a:latin typeface="Fredoka One"/>
                <a:ea typeface="Fredoka One"/>
                <a:cs typeface="Fredoka One"/>
                <a:sym typeface="Fredoka One"/>
              </a:rPr>
              <a:t>SCIENCE/SOCIAL STUDIES</a:t>
            </a:r>
            <a:endParaRPr sz="1867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4294967295"/>
          </p:nvPr>
        </p:nvSpPr>
        <p:spPr>
          <a:xfrm>
            <a:off x="8018465" y="1024015"/>
            <a:ext cx="3466000" cy="234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" sz="1300" b="1" dirty="0">
                <a:latin typeface="Comfortaa"/>
                <a:ea typeface="Comfortaa"/>
                <a:cs typeface="Comfortaa"/>
                <a:sym typeface="Comfortaa"/>
              </a:rPr>
              <a:t>Sci: </a:t>
            </a:r>
            <a:r>
              <a:rPr lang="en" sz="1300" dirty="0">
                <a:ea typeface="Comfortaa"/>
                <a:sym typeface="Comfortaa"/>
              </a:rPr>
              <a:t>3.PS1.2: Differentiate between changes caused by heating or cooling</a:t>
            </a:r>
            <a:r>
              <a:rPr lang="en" sz="1300" dirty="0">
                <a:ea typeface="Comfortaa"/>
              </a:rPr>
              <a:t> that can be reversed </a:t>
            </a:r>
            <a:r>
              <a:rPr lang="en" sz="1300" dirty="0">
                <a:ea typeface="Comfortaa"/>
                <a:sym typeface="Comfortaa"/>
              </a:rPr>
              <a:t>and </a:t>
            </a:r>
            <a:r>
              <a:rPr lang="en" sz="1300" dirty="0"/>
              <a:t>that cannot.</a:t>
            </a:r>
            <a:endParaRPr lang="en" sz="1850" dirty="0"/>
          </a:p>
          <a:p>
            <a:pPr marL="0" lvl="0" indent="0" algn="l" rtl="0">
              <a:spcBef>
                <a:spcPts val="1067"/>
              </a:spcBef>
              <a:spcAft>
                <a:spcPts val="1067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b="1" dirty="0">
                <a:latin typeface="Comfortaa"/>
                <a:ea typeface="Comfortaa"/>
                <a:cs typeface="Comfortaa"/>
                <a:sym typeface="Comfortaa"/>
              </a:rPr>
              <a:t>SS:  </a:t>
            </a:r>
            <a:r>
              <a:rPr lang="en" sz="1600" dirty="0">
                <a:latin typeface="Comfortaa"/>
                <a:ea typeface="Comfortaa"/>
                <a:cs typeface="Comfortaa"/>
                <a:sym typeface="Comfortaa"/>
              </a:rPr>
              <a:t>Analyze maps and globes using common terms.</a:t>
            </a:r>
            <a:endParaRPr sz="800" dirty="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372333" y="3747267"/>
            <a:ext cx="5116400" cy="3026800"/>
          </a:xfrm>
          <a:prstGeom prst="rect">
            <a:avLst/>
          </a:prstGeom>
          <a:solidFill>
            <a:srgbClr val="FFF2CC"/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50" dirty="0">
                <a:latin typeface="Fredoka One"/>
                <a:ea typeface="Fredoka One"/>
                <a:cs typeface="Fredoka One"/>
                <a:sym typeface="Fredoka One"/>
              </a:rPr>
              <a:t>UPCOMING EVENTS:</a:t>
            </a:r>
            <a:endParaRPr sz="2450" dirty="0">
              <a:latin typeface="Fredoka One"/>
              <a:ea typeface="Fredoka One"/>
              <a:cs typeface="Fredoka One"/>
              <a:sym typeface="Fredoka One"/>
            </a:endParaRPr>
          </a:p>
          <a:p>
            <a:pPr marL="380365" indent="-380365">
              <a:buAutoNum type="arabicPeriod"/>
            </a:pPr>
            <a:endParaRPr lang="en-US" sz="1600">
              <a:latin typeface="Fredoka One"/>
              <a:ea typeface="Fredoka One"/>
              <a:cs typeface="Fredoka One"/>
            </a:endParaRPr>
          </a:p>
          <a:p>
            <a:pPr marL="186055">
              <a:buSzPts val="1400"/>
            </a:pPr>
            <a:r>
              <a:rPr lang="en" sz="1200" dirty="0">
                <a:latin typeface="Comfortaa"/>
                <a:ea typeface="Fredoka One"/>
                <a:cs typeface="Fredoka One"/>
              </a:rPr>
              <a:t> Parent/Teacher Conferences  Thursday 4-7pm</a:t>
            </a:r>
          </a:p>
          <a:p>
            <a:pPr marL="186055">
              <a:buSzPts val="1400"/>
            </a:pPr>
            <a:endParaRPr lang="en" sz="1200">
              <a:latin typeface="Comfortaa"/>
              <a:ea typeface="Fredoka One"/>
              <a:cs typeface="Fredoka One"/>
            </a:endParaRPr>
          </a:p>
          <a:p>
            <a:pPr marL="186055">
              <a:buSzPts val="1400"/>
            </a:pPr>
            <a:endParaRPr lang="en" sz="1200">
              <a:latin typeface="Comfortaa"/>
              <a:ea typeface="Fredoka One"/>
              <a:cs typeface="Fredoka One"/>
            </a:endParaRPr>
          </a:p>
          <a:p>
            <a:pPr marL="186055">
              <a:buSzPts val="1400"/>
            </a:pPr>
            <a:endParaRPr lang="en" sz="1200" dirty="0">
              <a:latin typeface="Comfortaa"/>
              <a:ea typeface="Fredoka One"/>
              <a:cs typeface="Fredoka One"/>
            </a:endParaRPr>
          </a:p>
          <a:p>
            <a:endParaRPr lang="en-US" sz="2489">
              <a:latin typeface="Fredoka One"/>
              <a:ea typeface="Fredoka One"/>
              <a:cs typeface="Fredoka One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922133" y="4232567"/>
            <a:ext cx="5830800" cy="2486400"/>
          </a:xfrm>
          <a:prstGeom prst="rect">
            <a:avLst/>
          </a:prstGeom>
          <a:solidFill>
            <a:srgbClr val="FFF2CC"/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50" b="1">
                <a:latin typeface="Fredoka One"/>
                <a:ea typeface="Fredoka One"/>
                <a:cs typeface="Fredoka One"/>
                <a:sym typeface="Fredoka One"/>
              </a:rPr>
              <a:t>REMINDERS:</a:t>
            </a:r>
            <a:endParaRPr sz="2450" b="1">
              <a:latin typeface="Fredoka One"/>
              <a:ea typeface="Fredoka One"/>
              <a:cs typeface="Fredoka One"/>
              <a:sym typeface="Fredoka One"/>
            </a:endParaRPr>
          </a:p>
          <a:p>
            <a:r>
              <a:rPr lang="en" sz="1450" b="1">
                <a:latin typeface="Comfortaa"/>
                <a:ea typeface="Comfortaa"/>
                <a:cs typeface="Comfortaa"/>
                <a:sym typeface="Comfortaa"/>
              </a:rPr>
              <a:t>Parent/Teacher Conferences will be on September 11 from 4-7pm as required. Please reach out to your child's teacher.</a:t>
            </a:r>
            <a:endParaRPr lang="en" sz="1450" b="1">
              <a:latin typeface="Comfortaa"/>
              <a:ea typeface="Comfortaa"/>
              <a:cs typeface="Comfortaa"/>
            </a:endParaRPr>
          </a:p>
          <a:p>
            <a:endParaRPr lang="en" sz="1450" b="1">
              <a:latin typeface="Comfortaa"/>
              <a:ea typeface="Comfortaa"/>
              <a:cs typeface="Comfortaa"/>
            </a:endParaRPr>
          </a:p>
          <a:p>
            <a:r>
              <a:rPr lang="en" sz="1450" b="1">
                <a:latin typeface="Comfortaa"/>
                <a:ea typeface="Comfortaa"/>
                <a:cs typeface="Comfortaa"/>
              </a:rPr>
              <a:t>Homework will be given on Monday &amp; is due on Friday.</a:t>
            </a:r>
          </a:p>
          <a:p>
            <a:r>
              <a:rPr lang="en" sz="1450" b="1">
                <a:latin typeface="Comfortaa"/>
                <a:ea typeface="Comfortaa"/>
                <a:cs typeface="Comfortaa"/>
              </a:rPr>
              <a:t>Spelling Test every Friday </a:t>
            </a:r>
          </a:p>
          <a:p>
            <a:endParaRPr lang="en" sz="1467" b="1">
              <a:latin typeface="Comfortaa"/>
              <a:ea typeface="Comfortaa"/>
              <a:cs typeface="Comfortaa"/>
            </a:endParaRPr>
          </a:p>
          <a:p>
            <a:r>
              <a:rPr lang="en" sz="1450" b="1">
                <a:latin typeface="Comfortaa"/>
                <a:ea typeface="Comfortaa"/>
                <a:cs typeface="Comfortaa"/>
              </a:rPr>
              <a:t>Please check Wednesday folders, sign and return the following day!</a:t>
            </a:r>
          </a:p>
          <a:p>
            <a:r>
              <a:rPr lang="en" sz="1300" b="1">
                <a:latin typeface="Comfortaa"/>
                <a:ea typeface="Comfortaa"/>
                <a:cs typeface="Comfortaa"/>
                <a:sym typeface="Comfortaa"/>
              </a:rPr>
              <a:t>THANKS! – Ms. Smith, Mrs. Jones, and Mr. Colley</a:t>
            </a:r>
            <a:endParaRPr sz="1300" b="1">
              <a:latin typeface="Comfortaa"/>
              <a:ea typeface="Comfortaa"/>
              <a:cs typeface="Comfortaa"/>
            </a:endParaRPr>
          </a:p>
        </p:txBody>
      </p:sp>
      <p:pic>
        <p:nvPicPr>
          <p:cNvPr id="80" name="Google Shape;80;p13"/>
          <p:cNvPicPr preferRelativeResize="0"/>
          <p:nvPr/>
        </p:nvPicPr>
        <p:blipFill rotWithShape="1">
          <a:blip r:embed="rId3">
            <a:alphaModFix/>
          </a:blip>
          <a:srcRect t="42558" b="42905"/>
          <a:stretch/>
        </p:blipFill>
        <p:spPr>
          <a:xfrm rot="10800000" flipH="1">
            <a:off x="6459433" y="3577017"/>
            <a:ext cx="4756200" cy="61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6751" y="5563279"/>
            <a:ext cx="4927567" cy="1155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0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5116D1F9E8D9469518F13F3275A246" ma:contentTypeVersion="17" ma:contentTypeDescription="Create a new document." ma:contentTypeScope="" ma:versionID="61216fee361ea3c6dcb40da4a29f35a3">
  <xsd:schema xmlns:xsd="http://www.w3.org/2001/XMLSchema" xmlns:xs="http://www.w3.org/2001/XMLSchema" xmlns:p="http://schemas.microsoft.com/office/2006/metadata/properties" xmlns:ns3="7732d761-0d9e-469e-8c30-c633e60d5c54" xmlns:ns4="dee2073f-519d-4173-8af9-9a81e51d9fe6" targetNamespace="http://schemas.microsoft.com/office/2006/metadata/properties" ma:root="true" ma:fieldsID="4049966c2db711c6f07ae5d51aa17ccc" ns3:_="" ns4:_="">
    <xsd:import namespace="7732d761-0d9e-469e-8c30-c633e60d5c54"/>
    <xsd:import namespace="dee2073f-519d-4173-8af9-9a81e51d9fe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_activity" minOccurs="0"/>
                <xsd:element ref="ns3:MediaServiceDateTaken" minOccurs="0"/>
                <xsd:element ref="ns3:MediaServiceObjectDetectorVersions" minOccurs="0"/>
                <xsd:element ref="ns3:MediaServiceAutoTags" minOccurs="0"/>
                <xsd:element ref="ns3:MediaLengthInSecond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2d761-0d9e-469e-8c30-c633e60d5c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2073f-519d-4173-8af9-9a81e51d9fe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732d761-0d9e-469e-8c30-c633e60d5c54" xsi:nil="true"/>
  </documentManagement>
</p:properties>
</file>

<file path=customXml/itemProps1.xml><?xml version="1.0" encoding="utf-8"?>
<ds:datastoreItem xmlns:ds="http://schemas.openxmlformats.org/officeDocument/2006/customXml" ds:itemID="{04A5570B-498C-4BF6-B894-C7C0D8EFD6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32d761-0d9e-469e-8c30-c633e60d5c54"/>
    <ds:schemaRef ds:uri="dee2073f-519d-4173-8af9-9a81e51d9f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62BDB1-1766-4939-968A-3F2F874E7F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D1F798-FD7D-47B3-B482-0EB971B04A0C}">
  <ds:schemaRefs>
    <ds:schemaRef ds:uri="http://schemas.microsoft.com/office/2006/metadata/properties"/>
    <ds:schemaRef ds:uri="dee2073f-519d-4173-8af9-9a81e51d9fe6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7732d761-0d9e-469e-8c30-c633e60d5c5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231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Comfortaa</vt:lpstr>
      <vt:lpstr>Fredoka One</vt:lpstr>
      <vt:lpstr>Gloria Hallelujah</vt:lpstr>
      <vt:lpstr>Times New Roman</vt:lpstr>
      <vt:lpstr>office theme</vt:lpstr>
      <vt:lpstr>WEEK OF: SEPT. 8, 2025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ASHLEY  JONES</cp:lastModifiedBy>
  <cp:revision>47</cp:revision>
  <dcterms:created xsi:type="dcterms:W3CDTF">2013-07-15T20:26:40Z</dcterms:created>
  <dcterms:modified xsi:type="dcterms:W3CDTF">2025-09-05T18:23:22Z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0x0101006E5116D1F9E8D9469518F13F3275A246</vt:lpwstr>
  </property>
</Properties>
</file>